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79" r:id="rId5"/>
    <p:sldId id="278" r:id="rId6"/>
    <p:sldId id="281" r:id="rId7"/>
    <p:sldId id="283" r:id="rId8"/>
    <p:sldId id="284" r:id="rId9"/>
    <p:sldId id="282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97" r:id="rId20"/>
    <p:sldId id="298" r:id="rId21"/>
    <p:sldId id="294" r:id="rId22"/>
    <p:sldId id="300" r:id="rId23"/>
    <p:sldId id="301" r:id="rId24"/>
    <p:sldId id="302" r:id="rId25"/>
    <p:sldId id="299" r:id="rId26"/>
    <p:sldId id="303" r:id="rId27"/>
    <p:sldId id="304" r:id="rId28"/>
    <p:sldId id="306" r:id="rId29"/>
    <p:sldId id="307" r:id="rId30"/>
    <p:sldId id="308" r:id="rId31"/>
    <p:sldId id="285" r:id="rId32"/>
    <p:sldId id="260" r:id="rId33"/>
    <p:sldId id="266" r:id="rId34"/>
    <p:sldId id="267" r:id="rId35"/>
    <p:sldId id="259" r:id="rId36"/>
    <p:sldId id="265" r:id="rId37"/>
    <p:sldId id="269" r:id="rId38"/>
    <p:sldId id="268" r:id="rId39"/>
    <p:sldId id="271" r:id="rId40"/>
    <p:sldId id="262" r:id="rId41"/>
    <p:sldId id="263" r:id="rId42"/>
    <p:sldId id="264" r:id="rId43"/>
    <p:sldId id="272" r:id="rId44"/>
    <p:sldId id="273" r:id="rId45"/>
    <p:sldId id="274" r:id="rId46"/>
    <p:sldId id="275" r:id="rId47"/>
    <p:sldId id="310" r:id="rId48"/>
    <p:sldId id="277" r:id="rId49"/>
    <p:sldId id="276" r:id="rId50"/>
    <p:sldId id="311" r:id="rId51"/>
    <p:sldId id="312" r:id="rId52"/>
    <p:sldId id="313" r:id="rId53"/>
    <p:sldId id="314" r:id="rId54"/>
    <p:sldId id="317" r:id="rId55"/>
    <p:sldId id="315" r:id="rId56"/>
    <p:sldId id="316" r:id="rId57"/>
    <p:sldId id="261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9680" autoAdjust="0"/>
  </p:normalViewPr>
  <p:slideViewPr>
    <p:cSldViewPr>
      <p:cViewPr>
        <p:scale>
          <a:sx n="100" d="100"/>
          <a:sy n="100" d="100"/>
        </p:scale>
        <p:origin x="-193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B8DB-D8A0-47F3-B905-E1251518CD71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1F82-3131-42AA-86FD-B2D9D71ABA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4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1F82-3131-42AA-86FD-B2D9D71ABA1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1F82-3131-42AA-86FD-B2D9D71ABA1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88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1F82-3131-42AA-86FD-B2D9D71ABA1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87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1F82-3131-42AA-86FD-B2D9D71ABA1F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44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>
          <a:xfrm rot="5400000">
            <a:off x="5962992" y="448056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33" y="-99392"/>
            <a:ext cx="9839698" cy="6957391"/>
          </a:xfrm>
          <a:prstGeom prst="rect">
            <a:avLst/>
          </a:prstGeom>
        </p:spPr>
      </p:pic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09DA4D-2454-448C-95D8-5CC9A46A5753}" type="datetimeFigureOut">
              <a:rPr lang="es-ES" smtClean="0"/>
              <a:t>28/03/2016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6198098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6217148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71BFFF-38A2-428B-9827-DC09C41E89C2}" type="slidenum">
              <a:rPr lang="es-ES" smtClean="0"/>
              <a:t>‹Nº›</a:t>
            </a:fld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97" y="6230869"/>
            <a:ext cx="483098" cy="483098"/>
          </a:xfrm>
          <a:prstGeom prst="rect">
            <a:avLst/>
          </a:prstGeom>
        </p:spPr>
      </p:pic>
      <p:sp>
        <p:nvSpPr>
          <p:cNvPr id="15" name="16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– MYRIAM MARTINEZ DUARTE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EDUCAR CON EMOCIÓN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MMD</a:t>
            </a:r>
          </a:p>
          <a:p>
            <a:r>
              <a:rPr lang="es-ES" dirty="0" smtClean="0"/>
              <a:t>AULA PEDAGÓGICA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11430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tx1"/>
                </a:solidFill>
              </a:rPr>
              <a:t>Los lóbulos prefrontales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7030A0"/>
                </a:solidFill>
              </a:rPr>
              <a:t>ATENCIÓN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7030A0"/>
                </a:solidFill>
              </a:rPr>
              <a:t>PLANIFICACIÓN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7030A0"/>
                </a:solidFill>
              </a:rPr>
              <a:t>SECUENCIACIÓN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7030A0"/>
                </a:solidFill>
              </a:rPr>
              <a:t>REORIENTACIÓN</a:t>
            </a:r>
          </a:p>
          <a:p>
            <a:pPr marL="0" indent="0">
              <a:buNone/>
            </a:pPr>
            <a:endParaRPr lang="es-ES" dirty="0" smtClean="0">
              <a:solidFill>
                <a:srgbClr val="7030A0"/>
              </a:solidFill>
            </a:endParaRPr>
          </a:p>
          <a:p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 smtClean="0">
              <a:solidFill>
                <a:srgbClr val="00B05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00B050"/>
                </a:solidFill>
              </a:rPr>
              <a:t>COMPONENTES  MOTIVACIONALES </a:t>
            </a:r>
          </a:p>
          <a:p>
            <a:pPr>
              <a:buFont typeface="Courier New" panose="02070309020205020404" pitchFamily="49" charset="0"/>
              <a:buChar char="o"/>
            </a:pPr>
            <a:endParaRPr lang="es-ES" dirty="0">
              <a:solidFill>
                <a:srgbClr val="00B05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rgbClr val="00B050"/>
                </a:solidFill>
              </a:rPr>
              <a:t>COMPONENTES CONDUCTUALES</a:t>
            </a:r>
          </a:p>
          <a:p>
            <a:endParaRPr lang="es-E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DIRIGE NUESTRA CONDUCTA HACÍA LA :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IMPLICADOS TAMBIÉN EN:</a:t>
            </a:r>
          </a:p>
          <a:p>
            <a:endParaRPr lang="es-ES" dirty="0"/>
          </a:p>
        </p:txBody>
      </p:sp>
      <p:sp>
        <p:nvSpPr>
          <p:cNvPr id="8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0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Memoria de trabajo  o memoria operativa </a:t>
            </a:r>
            <a:r>
              <a:rPr lang="es-ES" sz="3200" dirty="0">
                <a:solidFill>
                  <a:schemeClr val="tx1"/>
                </a:solidFill>
              </a:rPr>
              <a:t/>
            </a:r>
            <a:br>
              <a:rPr lang="es-ES" sz="3200" dirty="0">
                <a:solidFill>
                  <a:schemeClr val="tx1"/>
                </a:solidFill>
              </a:rPr>
            </a:b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932040" y="1484784"/>
            <a:ext cx="3568824" cy="48737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dirty="0" smtClean="0"/>
              <a:t> </a:t>
            </a:r>
            <a:r>
              <a:rPr lang="es-ES" b="1" dirty="0" smtClean="0"/>
              <a:t>Actividades para casa</a:t>
            </a:r>
          </a:p>
          <a:p>
            <a:pPr marL="0" indent="0" algn="ctr">
              <a:buNone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Puzzles</a:t>
            </a: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smtClean="0"/>
              <a:t>Describir lugares mientras vamos en el coche 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Preguntar sobre la película o series que ve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Jugar al ajedrez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Trabalenguas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Juegos de palabras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Juego Simón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395536" y="1412776"/>
            <a:ext cx="4392488" cy="4983162"/>
          </a:xfrm>
        </p:spPr>
        <p:txBody>
          <a:bodyPr>
            <a:normAutofit/>
          </a:bodyPr>
          <a:lstStyle/>
          <a:p>
            <a:endParaRPr lang="es-ES" dirty="0"/>
          </a:p>
          <a:p>
            <a:pPr marL="342900" indent="-342900">
              <a:buFont typeface="Arial" charset="0"/>
              <a:buChar char="•"/>
            </a:pPr>
            <a:r>
              <a:rPr lang="es-ES" dirty="0" smtClean="0"/>
              <a:t>Almacenamiento temporal de la información .</a:t>
            </a:r>
          </a:p>
          <a:p>
            <a:pPr marL="0" indent="0">
              <a:buNone/>
            </a:pPr>
            <a:endParaRPr lang="es-ES" dirty="0" smtClean="0"/>
          </a:p>
          <a:p>
            <a:pPr marL="342900" indent="-342900">
              <a:buFont typeface="Arial" charset="0"/>
              <a:buChar char="•"/>
            </a:pPr>
            <a:r>
              <a:rPr lang="es-ES" dirty="0" smtClean="0"/>
              <a:t>Permite integrar percepciones  instantáneas  producidas en períodos cortos y combinarlas con el  recuerdo de experiencias pasadas .</a:t>
            </a:r>
          </a:p>
          <a:p>
            <a:endParaRPr lang="es-ES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932040" y="1340768"/>
            <a:ext cx="3528392" cy="475252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77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79695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SIMÓN DICE ………….</a:t>
            </a:r>
          </a:p>
        </p:txBody>
      </p:sp>
      <p:pic>
        <p:nvPicPr>
          <p:cNvPr id="8" name="7 Marcador de posición de imagen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7168" r="7785" b="9769"/>
          <a:stretch/>
        </p:blipFill>
        <p:spPr>
          <a:xfrm>
            <a:off x="2195736" y="1124744"/>
            <a:ext cx="4114800" cy="4048125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4294967295"/>
          </p:nvPr>
        </p:nvSpPr>
        <p:spPr>
          <a:xfrm>
            <a:off x="2699792" y="5301208"/>
            <a:ext cx="3059832" cy="57606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MEMORIA OPERATIVA </a:t>
            </a:r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7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87208" cy="9543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b="1" dirty="0">
                <a:solidFill>
                  <a:schemeClr val="tx1"/>
                </a:solidFill>
              </a:rPr>
              <a:t>JUEGO DE PAREJAS </a:t>
            </a: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4968552" cy="468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6 Marcador de texto"/>
          <p:cNvSpPr txBox="1">
            <a:spLocks/>
          </p:cNvSpPr>
          <p:nvPr/>
        </p:nvSpPr>
        <p:spPr>
          <a:xfrm>
            <a:off x="323528" y="5877272"/>
            <a:ext cx="2592288" cy="2880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ES" dirty="0" smtClean="0"/>
              <a:t>MEMORIA OPERATIVA </a:t>
            </a:r>
          </a:p>
        </p:txBody>
      </p:sp>
      <p:sp>
        <p:nvSpPr>
          <p:cNvPr id="7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64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PLANIFICACIÓN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Identificación de problemas </a:t>
            </a:r>
          </a:p>
          <a:p>
            <a:r>
              <a:rPr lang="es-ES" sz="3600" dirty="0" smtClean="0"/>
              <a:t>Desarrollo de distintas alternativas </a:t>
            </a:r>
          </a:p>
          <a:p>
            <a:r>
              <a:rPr lang="es-ES" sz="3600" dirty="0" smtClean="0"/>
              <a:t>Elección de la alternativa más conveniente</a:t>
            </a:r>
          </a:p>
          <a:p>
            <a:r>
              <a:rPr lang="es-ES" sz="3600" dirty="0" smtClean="0"/>
              <a:t>Ejecución del plan</a:t>
            </a:r>
          </a:p>
          <a:p>
            <a:r>
              <a:rPr lang="es-ES" sz="3600" dirty="0" smtClean="0"/>
              <a:t>Toma de decisiones </a:t>
            </a:r>
          </a:p>
          <a:p>
            <a:endParaRPr lang="es-ES" sz="1600" dirty="0"/>
          </a:p>
          <a:p>
            <a:pPr marL="0" indent="0" algn="ctr">
              <a:buNone/>
            </a:pPr>
            <a:endParaRPr lang="es-ES" sz="1800" b="1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idx="4294967295"/>
          </p:nvPr>
        </p:nvSpPr>
        <p:spPr>
          <a:xfrm>
            <a:off x="7616825" y="274638"/>
            <a:ext cx="1527175" cy="49831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8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40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ACTIVIDADES </a:t>
            </a:r>
            <a:br>
              <a:rPr lang="es-ES" sz="3200" b="1" dirty="0">
                <a:solidFill>
                  <a:schemeClr val="tx1"/>
                </a:solidFill>
              </a:rPr>
            </a:b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14991"/>
            <a:ext cx="6455326" cy="4840183"/>
          </a:xfrm>
        </p:spPr>
      </p:pic>
      <p:sp>
        <p:nvSpPr>
          <p:cNvPr id="4" name="3 Marcador de texto"/>
          <p:cNvSpPr>
            <a:spLocks noGrp="1"/>
          </p:cNvSpPr>
          <p:nvPr>
            <p:ph type="body" idx="4294967295"/>
          </p:nvPr>
        </p:nvSpPr>
        <p:spPr>
          <a:xfrm>
            <a:off x="7616825" y="274638"/>
            <a:ext cx="1527175" cy="49831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2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99392"/>
            <a:ext cx="7467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FLEXIBILIDAD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Capacidad mental para cambiar de pensamiento y pensar en múltiples conceptos simultáneos</a:t>
            </a:r>
          </a:p>
          <a:p>
            <a:pPr marL="0" indent="0">
              <a:buNone/>
            </a:pPr>
            <a:endParaRPr lang="es-ES" sz="3200" dirty="0" smtClean="0"/>
          </a:p>
          <a:p>
            <a:r>
              <a:rPr lang="es-ES" sz="3200" dirty="0" smtClean="0"/>
              <a:t>Está unida a la sensorial por ello es importante enseñarle a adquirir distintas visiones en función de los sentidos que utilizamos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3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7056784" cy="4873752"/>
          </a:xfrm>
        </p:spPr>
        <p:txBody>
          <a:bodyPr>
            <a:normAutofit/>
          </a:bodyPr>
          <a:lstStyle/>
          <a:p>
            <a:r>
              <a:rPr lang="es-ES" sz="2200" dirty="0"/>
              <a:t>Se presentarán a los niños 42 imágenes comunes, de entre las cuales seleccionaremos una, para que los niños de un equipo descubran cuál es, haciendo un máximo de 20 </a:t>
            </a:r>
            <a:r>
              <a:rPr lang="es-ES" sz="2200" dirty="0" smtClean="0"/>
              <a:t>preguntas </a:t>
            </a:r>
            <a:r>
              <a:rPr lang="es-ES" sz="2200" dirty="0"/>
              <a:t>de respuestas dicotómicas </a:t>
            </a:r>
            <a:r>
              <a:rPr lang="es-ES" sz="2200" dirty="0" smtClean="0"/>
              <a:t>sí/no.</a:t>
            </a:r>
          </a:p>
          <a:p>
            <a:pPr marL="0" indent="0">
              <a:buNone/>
            </a:pPr>
            <a:endParaRPr lang="es-ES" sz="22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>
                <a:solidFill>
                  <a:srgbClr val="00B050"/>
                </a:solidFill>
              </a:rPr>
              <a:t>¿ es una fruta?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>
                <a:solidFill>
                  <a:srgbClr val="00B050"/>
                </a:solidFill>
              </a:rPr>
              <a:t>No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>
                <a:solidFill>
                  <a:srgbClr val="00B050"/>
                </a:solidFill>
              </a:rPr>
              <a:t>¿ es un cocinero?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200" b="1" dirty="0" smtClean="0">
                <a:solidFill>
                  <a:srgbClr val="00B050"/>
                </a:solidFill>
              </a:rPr>
              <a:t>¡¡¡Sí !!!</a:t>
            </a:r>
            <a:endParaRPr lang="es-ES" sz="2200" b="1" dirty="0">
              <a:solidFill>
                <a:srgbClr val="00B05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4294967295"/>
          </p:nvPr>
        </p:nvSpPr>
        <p:spPr>
          <a:xfrm>
            <a:off x="362834" y="476672"/>
            <a:ext cx="716149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cap="small" dirty="0">
                <a:latin typeface="+mj-lt"/>
                <a:ea typeface="+mj-ea"/>
                <a:cs typeface="+mj-cs"/>
              </a:rPr>
              <a:t>El juego de las 20 preguntas</a:t>
            </a:r>
          </a:p>
        </p:txBody>
      </p:sp>
      <p:pic>
        <p:nvPicPr>
          <p:cNvPr id="1026" name="Picture 2" descr="C:\Users\myriam\Desktop\cocine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947789"/>
            <a:ext cx="2743653" cy="25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89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MONITORIZCACIÓN DE LA CONDUCTA 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Supervisión necesaria para la ejecución del plan.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Nos aseguramos que vamos encaminados, evitando las posibles desviaciones.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Necesario para corregir el procedimiento.</a:t>
            </a:r>
          </a:p>
          <a:p>
            <a:endParaRPr lang="es-ES" dirty="0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92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INHIBICIÓN DE LA CONDUCTA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7704856" cy="1468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La </a:t>
            </a:r>
            <a:r>
              <a:rPr lang="es-ES" sz="3200" dirty="0"/>
              <a:t>conducta queda suspendida ante un estímulo  novedoso para permitir que otra acción se lleve a cabo</a:t>
            </a:r>
          </a:p>
          <a:p>
            <a:pPr marL="0" indent="0">
              <a:buNone/>
            </a:pP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4294967295"/>
          </p:nvPr>
        </p:nvSpPr>
        <p:spPr>
          <a:xfrm>
            <a:off x="7616825" y="274638"/>
            <a:ext cx="1527175" cy="498316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18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smtClean="0">
                <a:solidFill>
                  <a:schemeClr val="tx1"/>
                </a:solidFill>
              </a:rPr>
              <a:t>Objetivos</a:t>
            </a:r>
            <a:r>
              <a:rPr lang="es-ES" sz="6000" b="1" dirty="0" smtClean="0"/>
              <a:t> </a:t>
            </a:r>
            <a:endParaRPr lang="es-ES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252028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DESDRAMATIZAR EL PROCESO DE APRENDIZAJE</a:t>
            </a:r>
          </a:p>
          <a:p>
            <a:r>
              <a:rPr lang="es-ES" dirty="0" smtClean="0"/>
              <a:t>ENTENDER CÓMO APRENDER CON SÍNDROME DE DIGEORGE</a:t>
            </a:r>
          </a:p>
          <a:p>
            <a:r>
              <a:rPr lang="es-ES" dirty="0" smtClean="0"/>
              <a:t>APLICAR EMOCIÓN A LA EDUCACIÓN</a:t>
            </a:r>
          </a:p>
          <a:p>
            <a:r>
              <a:rPr lang="es-ES" dirty="0" smtClean="0"/>
              <a:t>RECURSOS PARA PASAR UNA TARDE ESTUDIANDO EN CASA Y NO QUERER SALIR HUYENDO.</a:t>
            </a:r>
          </a:p>
          <a:p>
            <a:endParaRPr lang="es-ES" dirty="0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44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  <a:p>
            <a:pPr marL="514350" indent="-514350">
              <a:buAutoNum type="arabicPeriod"/>
            </a:pPr>
            <a:r>
              <a:rPr lang="es-ES" b="1" dirty="0" smtClean="0"/>
              <a:t>PARO</a:t>
            </a:r>
          </a:p>
          <a:p>
            <a:pPr marL="514350" indent="-514350">
              <a:buAutoNum type="arabicPeriod"/>
            </a:pPr>
            <a:r>
              <a:rPr lang="es-ES" b="1" dirty="0" smtClean="0"/>
              <a:t>MIRO</a:t>
            </a:r>
          </a:p>
          <a:p>
            <a:pPr marL="514350" indent="-514350">
              <a:buAutoNum type="arabicPeriod"/>
            </a:pPr>
            <a:r>
              <a:rPr lang="es-ES" b="1" dirty="0" smtClean="0"/>
              <a:t>DECIDO</a:t>
            </a:r>
          </a:p>
          <a:p>
            <a:pPr marL="514350" indent="-514350">
              <a:buAutoNum type="arabicPeriod"/>
            </a:pPr>
            <a:r>
              <a:rPr lang="es-ES" b="1" dirty="0" smtClean="0"/>
              <a:t>SIGO</a:t>
            </a:r>
          </a:p>
          <a:p>
            <a:pPr marL="514350" indent="-514350">
              <a:buAutoNum type="arabicPeriod"/>
            </a:pPr>
            <a:r>
              <a:rPr lang="es-ES" b="1" dirty="0" smtClean="0"/>
              <a:t>REPASO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4294967295"/>
          </p:nvPr>
        </p:nvSpPr>
        <p:spPr>
          <a:xfrm>
            <a:off x="107504" y="260648"/>
            <a:ext cx="7656190" cy="2578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cap="small" dirty="0">
                <a:latin typeface="+mj-lt"/>
                <a:ea typeface="+mj-ea"/>
                <a:cs typeface="+mj-cs"/>
              </a:rPr>
              <a:t>¡STOP! Párate y Piensa </a:t>
            </a:r>
          </a:p>
        </p:txBody>
      </p:sp>
      <p:pic>
        <p:nvPicPr>
          <p:cNvPr id="2050" name="Picture 2" descr="C:\Users\myriam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30423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56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4873752"/>
          </a:xfrm>
        </p:spPr>
        <p:txBody>
          <a:bodyPr>
            <a:normAutofit/>
          </a:bodyPr>
          <a:lstStyle/>
          <a:p>
            <a:r>
              <a:rPr lang="es-ES" dirty="0" smtClean="0"/>
              <a:t>Estilo de aprendizaje y habilidades sociales</a:t>
            </a:r>
          </a:p>
          <a:p>
            <a:r>
              <a:rPr lang="es-ES" dirty="0" smtClean="0"/>
              <a:t>Comportamiento</a:t>
            </a:r>
          </a:p>
          <a:p>
            <a:r>
              <a:rPr lang="es-ES" dirty="0" smtClean="0"/>
              <a:t>Habilidades cognitivas</a:t>
            </a:r>
          </a:p>
          <a:p>
            <a:r>
              <a:rPr lang="es-ES" dirty="0" smtClean="0"/>
              <a:t>Memoria </a:t>
            </a:r>
          </a:p>
          <a:p>
            <a:r>
              <a:rPr lang="es-ES" dirty="0" smtClean="0"/>
              <a:t>Capacidad motora</a:t>
            </a:r>
          </a:p>
          <a:p>
            <a:r>
              <a:rPr lang="es-ES" dirty="0" smtClean="0"/>
              <a:t>Lenguaje</a:t>
            </a:r>
          </a:p>
          <a:p>
            <a:r>
              <a:rPr lang="es-ES" dirty="0" smtClean="0"/>
              <a:t>Lectura, escritura y deletreo</a:t>
            </a:r>
          </a:p>
          <a:p>
            <a:r>
              <a:rPr lang="es-ES" dirty="0" smtClean="0"/>
              <a:t>Inteligencia </a:t>
            </a:r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286000" y="3105835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Funciones ejecutivas menos desarrolladas en el Síndrome de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0756" y="47667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LA </a:t>
            </a:r>
            <a:r>
              <a:rPr lang="es-ES" sz="3200" b="1" dirty="0">
                <a:solidFill>
                  <a:srgbClr val="00B050"/>
                </a:solidFill>
              </a:rPr>
              <a:t>REPERCUSIÓN</a:t>
            </a:r>
            <a:r>
              <a:rPr lang="es-ES" sz="3200" b="1" dirty="0"/>
              <a:t> DEL SD22q11 en el aprendizaje y la educación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670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es-ES" sz="3200" b="1" dirty="0">
                <a:solidFill>
                  <a:schemeClr val="tx1"/>
                </a:solidFill>
              </a:rPr>
              <a:t>Comportamiento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Tienden a ser más tranquilos y más sensibles, posiblemente por las </a:t>
            </a:r>
            <a:r>
              <a:rPr lang="es-ES" sz="2800" dirty="0" smtClean="0">
                <a:solidFill>
                  <a:srgbClr val="00B050"/>
                </a:solidFill>
              </a:rPr>
              <a:t>dificultades que han tenido para empezar a hablar </a:t>
            </a:r>
            <a:r>
              <a:rPr lang="es-ES" sz="2800" dirty="0" smtClean="0"/>
              <a:t>y las dificultades de comunicación en situaciones sociales.</a:t>
            </a:r>
            <a:endParaRPr lang="es-ES" sz="2800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31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HABILIDADES COGNITIVAS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2800" dirty="0" smtClean="0"/>
              <a:t>MATEMÁTICAS </a:t>
            </a:r>
          </a:p>
          <a:p>
            <a:endParaRPr lang="es-ES" sz="2800" dirty="0"/>
          </a:p>
          <a:p>
            <a:r>
              <a:rPr lang="es-ES" sz="2800" dirty="0" smtClean="0"/>
              <a:t>MEMORIA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92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solidFill>
                  <a:schemeClr val="tx1"/>
                </a:solidFill>
              </a:rPr>
              <a:t>MATEMÁTICAS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2000" dirty="0" smtClean="0"/>
          </a:p>
          <a:p>
            <a:r>
              <a:rPr lang="es-ES" sz="2000" dirty="0" smtClean="0"/>
              <a:t>Dificultad para resolver tareas visuales y espaciales </a:t>
            </a:r>
          </a:p>
          <a:p>
            <a:r>
              <a:rPr lang="es-ES" sz="2000" dirty="0" smtClean="0"/>
              <a:t>Déficit en la memoria de trabajo</a:t>
            </a:r>
          </a:p>
          <a:p>
            <a:r>
              <a:rPr lang="es-ES" sz="2000" dirty="0" smtClean="0"/>
              <a:t>Errores de alineación de columnas numéricas </a:t>
            </a:r>
          </a:p>
          <a:p>
            <a:r>
              <a:rPr lang="es-ES" sz="2000" dirty="0" smtClean="0"/>
              <a:t>Cálculos aritméticos</a:t>
            </a:r>
          </a:p>
          <a:p>
            <a:r>
              <a:rPr lang="es-ES" sz="2000" dirty="0" smtClean="0"/>
              <a:t>Omisión numérica</a:t>
            </a:r>
          </a:p>
          <a:p>
            <a:r>
              <a:rPr lang="es-ES" sz="2000" dirty="0" smtClean="0"/>
              <a:t>Lectura errónea de signos </a:t>
            </a:r>
          </a:p>
          <a:p>
            <a:r>
              <a:rPr lang="es-ES" sz="2000" dirty="0" smtClean="0"/>
              <a:t>Dificultad para colocar decimales</a:t>
            </a:r>
          </a:p>
          <a:p>
            <a:r>
              <a:rPr lang="es-ES" sz="2000" dirty="0" smtClean="0"/>
              <a:t>Dificultad en identificar e ignorar información irrelevante en el enunciado de un problema</a:t>
            </a:r>
          </a:p>
          <a:p>
            <a:r>
              <a:rPr lang="es-ES" sz="2000" dirty="0" smtClean="0"/>
              <a:t>Razonamiento abstracto ( hora, dinero y resolver problemas )</a:t>
            </a:r>
          </a:p>
          <a:p>
            <a:endParaRPr lang="es-ES" sz="2000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 descr="C:\Users\myriam\Desktop\Numbers-in-head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48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1143000"/>
          </a:xfrm>
        </p:spPr>
        <p:txBody>
          <a:bodyPr/>
          <a:lstStyle/>
          <a:p>
            <a:r>
              <a:rPr lang="es-ES" sz="3200" b="1" dirty="0">
                <a:solidFill>
                  <a:srgbClr val="00B050"/>
                </a:solidFill>
              </a:rPr>
              <a:t>MEMORIA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Repetir verbalmente después de un espacio de tiempo una lista de componentes suele ser una fortaleza.</a:t>
            </a:r>
          </a:p>
          <a:p>
            <a:r>
              <a:rPr lang="es-ES" dirty="0" smtClean="0"/>
              <a:t>Aprender y retener información verbal aprendidas a través de la experiencia.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3800426" cy="3886200"/>
          </a:xfrm>
        </p:spPr>
        <p:txBody>
          <a:bodyPr/>
          <a:lstStyle/>
          <a:p>
            <a:r>
              <a:rPr lang="es-ES" dirty="0" smtClean="0"/>
              <a:t>Recordar direcciones, frases o historias.</a:t>
            </a:r>
          </a:p>
          <a:p>
            <a:r>
              <a:rPr lang="es-ES" dirty="0" smtClean="0"/>
              <a:t>Recordar espacios espaciales visuales. (como los puntos en una cuadrícula)</a:t>
            </a:r>
          </a:p>
          <a:p>
            <a:r>
              <a:rPr lang="es-ES" dirty="0" smtClean="0"/>
              <a:t>Memoria de trabajo.</a:t>
            </a:r>
          </a:p>
          <a:p>
            <a:r>
              <a:rPr lang="es-ES" dirty="0" smtClean="0"/>
              <a:t>Funciones ejecutivas.</a:t>
            </a:r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s-ES" dirty="0" smtClean="0"/>
              <a:t>Puntos fuertes 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Puntos débiles </a:t>
            </a:r>
            <a:endParaRPr lang="es-ES" dirty="0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9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CAPACIDAD MOTORA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Tono muscular bajo</a:t>
            </a:r>
          </a:p>
          <a:p>
            <a:r>
              <a:rPr lang="es-ES" dirty="0" smtClean="0"/>
              <a:t>Psicomotricidad fina</a:t>
            </a:r>
          </a:p>
          <a:p>
            <a:r>
              <a:rPr lang="es-ES" dirty="0" smtClean="0"/>
              <a:t>Psicomotricidad gruesa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3872433" cy="3886200"/>
          </a:xfrm>
        </p:spPr>
        <p:txBody>
          <a:bodyPr/>
          <a:lstStyle/>
          <a:p>
            <a:r>
              <a:rPr lang="es-ES" dirty="0" smtClean="0"/>
              <a:t>Reacciones o movimientos rápidos </a:t>
            </a:r>
          </a:p>
          <a:p>
            <a:r>
              <a:rPr lang="es-ES" dirty="0" smtClean="0"/>
              <a:t>Tareas para desarrollar control meticuloso ( asir del lápiz)</a:t>
            </a:r>
          </a:p>
          <a:p>
            <a:r>
              <a:rPr lang="es-ES" dirty="0" smtClean="0"/>
              <a:t>Disminuye considerablemente la rapidez y precisión al escribir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s-ES" dirty="0" smtClean="0"/>
              <a:t>Afectados en :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Repercute:</a:t>
            </a:r>
            <a:endParaRPr lang="es-ES" dirty="0"/>
          </a:p>
        </p:txBody>
      </p:sp>
      <p:sp>
        <p:nvSpPr>
          <p:cNvPr id="7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00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LENGUAJE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1902197"/>
          </a:xfrm>
        </p:spPr>
        <p:txBody>
          <a:bodyPr/>
          <a:lstStyle/>
          <a:p>
            <a:r>
              <a:rPr lang="es-ES" dirty="0" smtClean="0"/>
              <a:t>Expresar pensamientos e ideas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0032" y="2348880"/>
            <a:ext cx="3825751" cy="1656184"/>
          </a:xfrm>
        </p:spPr>
        <p:txBody>
          <a:bodyPr>
            <a:normAutofit/>
          </a:bodyPr>
          <a:lstStyle/>
          <a:p>
            <a:r>
              <a:rPr lang="es-ES" dirty="0" smtClean="0"/>
              <a:t>Entender lo que otros nos </a:t>
            </a:r>
          </a:p>
          <a:p>
            <a:pPr marL="0" indent="0">
              <a:buNone/>
            </a:pPr>
            <a:r>
              <a:rPr lang="es-ES" dirty="0" smtClean="0"/>
              <a:t>está diciendo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S" dirty="0" smtClean="0"/>
              <a:t>Lenguaje expresivo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Lenguaje receptivo </a:t>
            </a:r>
            <a:endParaRPr lang="es-ES" dirty="0"/>
          </a:p>
        </p:txBody>
      </p:sp>
      <p:sp>
        <p:nvSpPr>
          <p:cNvPr id="7" name="6 Flecha arriba"/>
          <p:cNvSpPr/>
          <p:nvPr/>
        </p:nvSpPr>
        <p:spPr>
          <a:xfrm>
            <a:off x="3125214" y="1659001"/>
            <a:ext cx="484632" cy="489204"/>
          </a:xfrm>
          <a:prstGeom prst="upArrow">
            <a:avLst>
              <a:gd name="adj1" fmla="val 380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7471744" y="1659001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90001"/>
              </p:ext>
            </p:extLst>
          </p:nvPr>
        </p:nvGraphicFramePr>
        <p:xfrm>
          <a:off x="1043608" y="4287376"/>
          <a:ext cx="6576392" cy="108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6392"/>
              </a:tblGrid>
              <a:tr h="1085840">
                <a:tc>
                  <a:txBody>
                    <a:bodyPr/>
                    <a:lstStyle/>
                    <a:p>
                      <a:r>
                        <a:rPr lang="es-ES" dirty="0" smtClean="0"/>
                        <a:t>El</a:t>
                      </a:r>
                      <a:r>
                        <a:rPr lang="es-ES" baseline="0" dirty="0" smtClean="0"/>
                        <a:t> alto lenguaje </a:t>
                      </a:r>
                      <a:r>
                        <a:rPr lang="es-ES" dirty="0" smtClean="0"/>
                        <a:t>expresivo respecto al</a:t>
                      </a:r>
                      <a:r>
                        <a:rPr lang="es-ES" baseline="0" dirty="0" smtClean="0"/>
                        <a:t> bajo lenguaje receptivo enmascara fácilmente  en clase y es común que los profesores no lo reconozcan la necesidad de intervenir para mejorar el lenguaje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57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0435"/>
            <a:ext cx="75438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Lectura, escritura y deletreo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 smtClean="0"/>
              <a:t>Mayor dominio de la lectura y deletreo. Muchos progresan bien en el colegio cuando aprenden a leer.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Es común que les cueste aprender a leer.</a:t>
            </a:r>
          </a:p>
          <a:p>
            <a:r>
              <a:rPr lang="es-ES" dirty="0" smtClean="0"/>
              <a:t>Problemas para comprender</a:t>
            </a:r>
          </a:p>
          <a:p>
            <a:r>
              <a:rPr lang="es-ES" dirty="0" smtClean="0"/>
              <a:t>Recordar hechos</a:t>
            </a:r>
          </a:p>
          <a:p>
            <a:r>
              <a:rPr lang="es-ES" dirty="0" smtClean="0"/>
              <a:t>Escoger detalles relevantes</a:t>
            </a:r>
          </a:p>
          <a:p>
            <a:r>
              <a:rPr lang="es-ES" dirty="0" smtClean="0"/>
              <a:t>Sacar conclusiones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s-ES" dirty="0" smtClean="0"/>
              <a:t>Adquisición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Dificultad en la adquisición</a:t>
            </a:r>
            <a:endParaRPr lang="es-ES" dirty="0"/>
          </a:p>
        </p:txBody>
      </p:sp>
      <p:sp>
        <p:nvSpPr>
          <p:cNvPr id="7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53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Les parece muy difícil………..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COPIAR TEXTOS </a:t>
            </a:r>
          </a:p>
          <a:p>
            <a:pPr marL="0" indent="0" algn="ctr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¿ POR QUÉ ? </a:t>
            </a:r>
          </a:p>
          <a:p>
            <a:pPr>
              <a:buFontTx/>
              <a:buChar char="-"/>
            </a:pPr>
            <a:r>
              <a:rPr lang="es-ES" sz="2400" dirty="0" smtClean="0"/>
              <a:t>REQUIERE COORDINACIÓN </a:t>
            </a:r>
          </a:p>
          <a:p>
            <a:pPr>
              <a:buFontTx/>
              <a:buChar char="-"/>
            </a:pPr>
            <a:r>
              <a:rPr lang="es-ES" sz="2400" dirty="0" smtClean="0"/>
              <a:t>CAPACIDAD PARA RETENER INFORMACIÓN EN LA MENTE A CORTO PLAZO</a:t>
            </a:r>
          </a:p>
          <a:p>
            <a:pPr>
              <a:buFontTx/>
              <a:buChar char="-"/>
            </a:pPr>
            <a:r>
              <a:rPr lang="es-ES" sz="2400" dirty="0" smtClean="0"/>
              <a:t>USO COMPLEJO DE LA CAPACIDAD MOTORA</a:t>
            </a:r>
          </a:p>
          <a:p>
            <a:pPr>
              <a:buFontTx/>
              <a:buChar char="-"/>
            </a:pPr>
            <a:r>
              <a:rPr lang="es-ES" sz="2400" dirty="0" smtClean="0"/>
              <a:t>MEMORIA Y FUNCIONES DE LENGUAJE ( LENGUAJE RECEPTIVO)</a:t>
            </a:r>
            <a:endParaRPr lang="es-ES" sz="2400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42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4873752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sz="3600" dirty="0" smtClean="0"/>
              <a:t>“Lo ideal no es que un niño acumule conocimientos,  sino que desarrolle su capacidad “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r">
              <a:buNone/>
            </a:pPr>
            <a:r>
              <a:rPr lang="es-ES" sz="2800" dirty="0" smtClean="0"/>
              <a:t>John Dewey </a:t>
            </a:r>
            <a:endParaRPr lang="es-ES" sz="2800" dirty="0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8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INTELIGENCIA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Los estudios revelan que sus puntuaciones de CI generales tienden a estar por debajo de la media para su grupo de edad.</a:t>
            </a:r>
          </a:p>
          <a:p>
            <a:r>
              <a:rPr lang="es-ES" dirty="0" smtClean="0"/>
              <a:t>Sin embargo, tienden a mostrar un perfil llamativo en las tareas verbales y deterioro en las tareas basada en el rendimiento.</a:t>
            </a:r>
          </a:p>
          <a:p>
            <a:r>
              <a:rPr lang="es-ES" dirty="0" smtClean="0"/>
              <a:t>Es indicativo de un trastorno de aprendizaje no verbal.</a:t>
            </a:r>
          </a:p>
          <a:p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8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PATRÓN DEL COFICIENTE INTELECTUAL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Alfred </a:t>
            </a:r>
            <a:r>
              <a:rPr lang="es-ES" dirty="0" err="1" smtClean="0"/>
              <a:t>Binet</a:t>
            </a:r>
            <a:r>
              <a:rPr lang="es-ES" dirty="0" smtClean="0"/>
              <a:t>, crea el 1º test.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Saber como trabajar con personas con NEE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Necesitaba saber cual era la capacidad media</a:t>
            </a:r>
          </a:p>
          <a:p>
            <a:pPr marL="0" indent="0" algn="ctr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EL PROBLEMA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Se volvieron fundamentales para la categorización de las escuelas públicas.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Pero también para la selección de soldados.</a:t>
            </a:r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0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¡¡¡ ALARMAS !!!</a:t>
            </a:r>
          </a:p>
        </p:txBody>
      </p:sp>
      <p:pic>
        <p:nvPicPr>
          <p:cNvPr id="1026" name="Picture 2" descr="C:\Users\myriam\Desktop\confus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2428" y="1838441"/>
            <a:ext cx="3857143" cy="43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2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1216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¿ Cuántas veces sentís que el sistema educativo no favorece a vuestros hijos?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s-ES" dirty="0" smtClean="0"/>
              <a:t>El sistema educativo se nos quedó obsoleto.</a:t>
            </a:r>
          </a:p>
          <a:p>
            <a:r>
              <a:rPr lang="es-ES" dirty="0" smtClean="0"/>
              <a:t>Sistema educativo anacrónico </a:t>
            </a:r>
          </a:p>
          <a:p>
            <a:r>
              <a:rPr lang="es-ES" dirty="0" smtClean="0"/>
              <a:t>Sistema educativo del siglo XVIII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b="1" dirty="0" smtClean="0"/>
              <a:t>REVOLUCIÓN INDUSTRIAL</a:t>
            </a:r>
            <a:endParaRPr lang="es-ES" b="1" dirty="0"/>
          </a:p>
        </p:txBody>
      </p:sp>
      <p:sp>
        <p:nvSpPr>
          <p:cNvPr id="5" name="4 Flecha abajo"/>
          <p:cNvSpPr/>
          <p:nvPr/>
        </p:nvSpPr>
        <p:spPr>
          <a:xfrm>
            <a:off x="4139952" y="3861048"/>
            <a:ext cx="484632" cy="731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6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EDUCACIÓN JERARQUIZADA </a:t>
            </a:r>
          </a:p>
        </p:txBody>
      </p:sp>
      <p:sp>
        <p:nvSpPr>
          <p:cNvPr id="4" name="3 Triángulo isósceles"/>
          <p:cNvSpPr/>
          <p:nvPr/>
        </p:nvSpPr>
        <p:spPr>
          <a:xfrm flipV="1">
            <a:off x="1547664" y="1556792"/>
            <a:ext cx="5256584" cy="496855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6000" dirty="0" smtClean="0">
                <a:solidFill>
                  <a:srgbClr val="FF0000"/>
                </a:solidFill>
              </a:rPr>
              <a:t>MATEMÁTICAS</a:t>
            </a:r>
          </a:p>
          <a:p>
            <a:pPr marL="0" indent="0" algn="ctr">
              <a:buNone/>
            </a:pPr>
            <a:endParaRPr lang="es-E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5400" dirty="0" smtClean="0">
                <a:solidFill>
                  <a:schemeClr val="accent5">
                    <a:lumMod val="75000"/>
                  </a:schemeClr>
                </a:solidFill>
              </a:rPr>
              <a:t>LENGUA</a:t>
            </a:r>
          </a:p>
          <a:p>
            <a:pPr marL="0" indent="0" algn="ctr">
              <a:buNone/>
            </a:pPr>
            <a:endParaRPr lang="es-ES" sz="5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3600" dirty="0" smtClean="0"/>
              <a:t> </a:t>
            </a:r>
            <a:r>
              <a:rPr lang="es-ES" sz="3600" dirty="0" smtClean="0">
                <a:solidFill>
                  <a:srgbClr val="FFC000"/>
                </a:solidFill>
              </a:rPr>
              <a:t>GEOGRAFÍA</a:t>
            </a:r>
          </a:p>
          <a:p>
            <a:pPr marL="0" indent="0" algn="ctr">
              <a:buNone/>
            </a:pPr>
            <a:endParaRPr lang="es-ES" sz="36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s-ES" sz="2800" dirty="0" smtClean="0">
                <a:solidFill>
                  <a:srgbClr val="00B050"/>
                </a:solidFill>
              </a:rPr>
              <a:t>HISTORIA</a:t>
            </a:r>
          </a:p>
          <a:p>
            <a:pPr marL="0" indent="0" algn="ctr">
              <a:buNone/>
            </a:pPr>
            <a:endParaRPr lang="es-ES" sz="28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7030A0"/>
                </a:solidFill>
              </a:rPr>
              <a:t>ARTÍSTICAS </a:t>
            </a:r>
            <a:endParaRPr lang="es-ES" sz="1600" dirty="0">
              <a:solidFill>
                <a:srgbClr val="7030A0"/>
              </a:solidFill>
            </a:endParaRPr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31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</a:rPr>
              <a:t>No hay razón sin emoción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información llega a través de los sentidos.</a:t>
            </a:r>
          </a:p>
          <a:p>
            <a:r>
              <a:rPr lang="es-ES" dirty="0" smtClean="0"/>
              <a:t>Toda información que llega a nosotros lo hace de un modo aséptico.</a:t>
            </a:r>
          </a:p>
          <a:p>
            <a:r>
              <a:rPr lang="es-ES" dirty="0" smtClean="0"/>
              <a:t>Sólo podemos interpretar el conocimiento cuando entra al sistema límbico.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SISTEMA EMOCIONAL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135013" y="388809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39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1143000"/>
          </a:xfrm>
        </p:spPr>
        <p:txBody>
          <a:bodyPr/>
          <a:lstStyle/>
          <a:p>
            <a:r>
              <a:rPr lang="es-ES" sz="3200" b="1" dirty="0">
                <a:solidFill>
                  <a:schemeClr val="accent2"/>
                </a:solidFill>
              </a:rPr>
              <a:t>EXPERIENCIA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 </a:t>
            </a:r>
            <a:r>
              <a:rPr lang="es-ES" sz="3200" b="1" dirty="0" smtClean="0"/>
              <a:t>Estamos formados por el 25% del genoma y el 75% es responsabilidad del </a:t>
            </a:r>
            <a:r>
              <a:rPr lang="es-ES" sz="3200" b="1" dirty="0" err="1" smtClean="0"/>
              <a:t>ambioma</a:t>
            </a:r>
            <a:r>
              <a:rPr lang="es-ES" sz="3200" b="1" dirty="0" smtClean="0"/>
              <a:t>.</a:t>
            </a:r>
          </a:p>
          <a:p>
            <a:pPr marL="0" indent="0" algn="ctr">
              <a:buNone/>
            </a:pPr>
            <a:endParaRPr lang="es-ES" sz="2800" dirty="0"/>
          </a:p>
          <a:p>
            <a:pPr marL="0" indent="0" algn="ctr">
              <a:buNone/>
            </a:pPr>
            <a:r>
              <a:rPr lang="es-ES" sz="2800" dirty="0" err="1" smtClean="0"/>
              <a:t>Ambioma</a:t>
            </a:r>
            <a:r>
              <a:rPr lang="es-ES" sz="2800" dirty="0" smtClean="0"/>
              <a:t>: conjunta de influencias NO GENÉTICAS</a:t>
            </a:r>
            <a:endParaRPr lang="es-ES" sz="2800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36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984248"/>
            <a:ext cx="829126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500" b="1" cap="sm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NO </a:t>
            </a:r>
            <a:r>
              <a:rPr lang="es-ES" sz="4500" b="1" cap="sm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APRENDEMOS REPITIENDO SINO EMOCIONÁNDONOS </a:t>
            </a:r>
            <a:endParaRPr lang="es-ES" sz="4500" b="1" cap="sm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4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b="1" dirty="0" smtClean="0">
                <a:solidFill>
                  <a:schemeClr val="accent2"/>
                </a:solidFill>
              </a:rPr>
              <a:t>IDEAS CREATIVAS </a:t>
            </a:r>
          </a:p>
          <a:p>
            <a:pPr marL="0" indent="0" algn="ctr">
              <a:buNone/>
            </a:pPr>
            <a:endParaRPr lang="es-ES" sz="44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s-ES" sz="4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s-ES" sz="44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4400" b="1" dirty="0" smtClean="0">
                <a:solidFill>
                  <a:schemeClr val="accent2"/>
                </a:solidFill>
              </a:rPr>
              <a:t>¡ SENTIRNOS BIEN !</a:t>
            </a:r>
          </a:p>
        </p:txBody>
      </p:sp>
      <p:sp>
        <p:nvSpPr>
          <p:cNvPr id="4" name="3 Flecha curvada hacia abajo"/>
          <p:cNvSpPr/>
          <p:nvPr/>
        </p:nvSpPr>
        <p:spPr>
          <a:xfrm>
            <a:off x="3635896" y="2492896"/>
            <a:ext cx="1656184" cy="12961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24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</a:rPr>
              <a:t>“La inteligencia es fruto del aprendizaje y no al contrario”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600" dirty="0" smtClean="0"/>
          </a:p>
          <a:p>
            <a:pPr marL="0" indent="0" algn="ctr">
              <a:buNone/>
            </a:pPr>
            <a:r>
              <a:rPr lang="es-ES" sz="3600" b="1" dirty="0" smtClean="0"/>
              <a:t>Todos los niños nacen con un potencial intelectual suficiente para lograr lo que se propongan.</a:t>
            </a:r>
            <a:endParaRPr lang="es-ES" sz="3600" b="1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17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571184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s-ES" sz="3600" dirty="0" smtClean="0"/>
              <a:t>“Es importante que se entienda que los niños con la enfermedad son personas con su propia personalidad, única y con sus propias experiencias vitales.” </a:t>
            </a:r>
            <a:endParaRPr lang="es-ES" sz="3600" dirty="0"/>
          </a:p>
          <a:p>
            <a:pPr marL="0" indent="0">
              <a:buNone/>
            </a:pPr>
            <a:endParaRPr lang="es-ES" dirty="0">
              <a:solidFill>
                <a:srgbClr val="FF3300"/>
              </a:solidFill>
            </a:endParaRPr>
          </a:p>
          <a:p>
            <a:pPr marL="0" indent="0" algn="r">
              <a:buNone/>
            </a:pPr>
            <a:r>
              <a:rPr lang="es-ES" dirty="0" smtClean="0"/>
              <a:t> </a:t>
            </a:r>
            <a:r>
              <a:rPr lang="es-ES" sz="2800" i="1" dirty="0" smtClean="0"/>
              <a:t>Guía 22q</a:t>
            </a:r>
          </a:p>
          <a:p>
            <a:pPr marL="0" indent="0" algn="r">
              <a:buNone/>
            </a:pPr>
            <a:r>
              <a:rPr lang="es-ES" sz="2800" i="1" dirty="0" smtClean="0"/>
              <a:t>Max Appeal</a:t>
            </a:r>
            <a:endParaRPr lang="es-ES" sz="2800" i="1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92D050"/>
                </a:solidFill>
              </a:rPr>
              <a:t>¿ CÓMO FUNCIONA EL CEREBRO DE LOS NIÑOS 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050" name="Picture 2" descr="C:\Users\myriam\Desktop\img_3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1" y="1543213"/>
            <a:ext cx="6372225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85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10058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2800"/>
              </p:ext>
            </p:extLst>
          </p:nvPr>
        </p:nvGraphicFramePr>
        <p:xfrm>
          <a:off x="1524000" y="836712"/>
          <a:ext cx="6096000" cy="48463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HEMISFERIO</a:t>
                      </a:r>
                      <a:r>
                        <a:rPr lang="es-ES" baseline="0" dirty="0" smtClean="0"/>
                        <a:t> IZQUIERDO 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HEMISFERIO</a:t>
                      </a:r>
                      <a:r>
                        <a:rPr lang="es-ES" baseline="0" dirty="0" smtClean="0"/>
                        <a:t> DERECHO</a:t>
                      </a:r>
                    </a:p>
                    <a:p>
                      <a:endParaRPr lang="es-ES" baseline="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LÓGICO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LINEAL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LITERAL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LINGÜÍSTICO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ORDENADO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s-ES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s-ES" baseline="0" dirty="0" smtClean="0"/>
                        <a:t>“  EL PODER DE LA RAZÓN “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s-ES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s-ES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s-ES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s-ES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HOLÍSTICO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NO VERBAL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IMPRESIONES GENERALES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AUTOBIOGRÁFICO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" baseline="0" dirty="0" smtClean="0"/>
                        <a:t>EMOCIONES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s-ES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s-ES" baseline="0" dirty="0" smtClean="0"/>
                        <a:t>“ SENSACIONES VISCERALES”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s-ES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0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92D050"/>
                </a:solidFill>
              </a:rPr>
              <a:t>ENCHUFAR </a:t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1600" dirty="0" smtClean="0">
                <a:solidFill>
                  <a:srgbClr val="92D050"/>
                </a:solidFill>
              </a:rPr>
              <a:t>INTEGRAR</a:t>
            </a:r>
            <a:r>
              <a:rPr lang="es-ES" sz="1600" dirty="0" smtClean="0">
                <a:solidFill>
                  <a:srgbClr val="FFC000"/>
                </a:solidFill>
              </a:rPr>
              <a:t> 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Unir distintos elementos para que funcione.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No podemos rendir al máximo al menos que se trabajen en conjunto de forma </a:t>
            </a:r>
            <a:r>
              <a:rPr lang="es-ES" dirty="0" smtClean="0">
                <a:solidFill>
                  <a:srgbClr val="FFC000"/>
                </a:solidFill>
              </a:rPr>
              <a:t>equilibrada</a:t>
            </a:r>
            <a:r>
              <a:rPr lang="es-ES" dirty="0" smtClean="0"/>
              <a:t> y </a:t>
            </a:r>
            <a:r>
              <a:rPr lang="es-ES" dirty="0" smtClean="0">
                <a:solidFill>
                  <a:srgbClr val="FFC000"/>
                </a:solidFill>
              </a:rPr>
              <a:t>coordinada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 descr="C:\Users\myriam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29" y="3429000"/>
            <a:ext cx="5472608" cy="2662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78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3200" b="1" cap="small" dirty="0">
                <a:latin typeface="+mj-lt"/>
                <a:ea typeface="+mj-ea"/>
                <a:cs typeface="+mj-cs"/>
              </a:rPr>
              <a:t>Tenemos que crear una imagen positiva del estudiante, pero para eso tenéis que confiar en el potencial de vuestro hijo</a:t>
            </a:r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19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b="1" dirty="0" smtClean="0">
                <a:solidFill>
                  <a:srgbClr val="92D050"/>
                </a:solidFill>
              </a:rPr>
              <a:t>¿Cómo </a:t>
            </a:r>
            <a:r>
              <a:rPr lang="es-ES" sz="3600" b="1" dirty="0">
                <a:solidFill>
                  <a:srgbClr val="92D050"/>
                </a:solidFill>
              </a:rPr>
              <a:t>lo </a:t>
            </a:r>
            <a:r>
              <a:rPr lang="es-ES" sz="3600" b="1" dirty="0" smtClean="0">
                <a:solidFill>
                  <a:srgbClr val="92D050"/>
                </a:solidFill>
              </a:rPr>
              <a:t>hacemos?</a:t>
            </a:r>
            <a:r>
              <a:rPr lang="es-ES" sz="3600" b="1" dirty="0">
                <a:solidFill>
                  <a:srgbClr val="92D050"/>
                </a:solidFill>
              </a:rPr>
              <a:t/>
            </a:r>
            <a:br>
              <a:rPr lang="es-ES" sz="3600" b="1" dirty="0">
                <a:solidFill>
                  <a:srgbClr val="92D050"/>
                </a:solidFill>
              </a:rPr>
            </a:br>
            <a:endParaRPr lang="es-ES" sz="3600" b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Asumir </a:t>
            </a:r>
            <a:r>
              <a:rPr lang="es-ES" dirty="0" smtClean="0">
                <a:solidFill>
                  <a:srgbClr val="FF0000"/>
                </a:solidFill>
              </a:rPr>
              <a:t>qué</a:t>
            </a:r>
            <a:r>
              <a:rPr lang="es-ES" dirty="0" smtClean="0"/>
              <a:t> necesita aprender, </a:t>
            </a:r>
            <a:r>
              <a:rPr lang="es-ES" dirty="0" smtClean="0">
                <a:solidFill>
                  <a:srgbClr val="FF0000"/>
                </a:solidFill>
              </a:rPr>
              <a:t>cómo</a:t>
            </a:r>
            <a:r>
              <a:rPr lang="es-ES" dirty="0" smtClean="0"/>
              <a:t> necesita aprender y </a:t>
            </a:r>
            <a:r>
              <a:rPr lang="es-ES" dirty="0" smtClean="0">
                <a:solidFill>
                  <a:srgbClr val="FF0000"/>
                </a:solidFill>
              </a:rPr>
              <a:t>dónde</a:t>
            </a:r>
            <a:r>
              <a:rPr lang="es-ES" dirty="0" smtClean="0"/>
              <a:t> necesita aprender.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Crear  imagen de </a:t>
            </a:r>
            <a:r>
              <a:rPr lang="es-ES" b="1" dirty="0" smtClean="0">
                <a:solidFill>
                  <a:srgbClr val="FF0000"/>
                </a:solidFill>
              </a:rPr>
              <a:t>BUEN ESTUDIANTE</a:t>
            </a:r>
            <a:r>
              <a:rPr lang="es-ES" b="1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Favorecer el modo personal de resolver problemas evitando la intervención prematura.</a:t>
            </a:r>
          </a:p>
          <a:p>
            <a:pPr>
              <a:buFont typeface="Arial" charset="0"/>
              <a:buChar char="•"/>
            </a:pPr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2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92D050"/>
                </a:solidFill>
              </a:rPr>
              <a:t>¿Evitar el fracaso o lograr el éxito?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467600" cy="4873752"/>
          </a:xfrm>
        </p:spPr>
        <p:txBody>
          <a:bodyPr/>
          <a:lstStyle/>
          <a:p>
            <a:endParaRPr lang="es-E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s-ES" b="1" dirty="0" smtClean="0"/>
              <a:t>Motivación                            lograr </a:t>
            </a: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ÉXITO</a:t>
            </a:r>
          </a:p>
          <a:p>
            <a:endParaRPr lang="es-ES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s-ES" b="1" dirty="0" smtClean="0"/>
              <a:t>Motivación                            evitar </a:t>
            </a: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FRACASO</a:t>
            </a: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3131840" y="2636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131840" y="37136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2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b="1" dirty="0">
                <a:solidFill>
                  <a:srgbClr val="92D050"/>
                </a:solidFill>
              </a:rPr>
              <a:t>Niños motivados por el miedo al fracaso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Eluden tareas</a:t>
            </a:r>
          </a:p>
          <a:p>
            <a:r>
              <a:rPr lang="es-ES" dirty="0" smtClean="0"/>
              <a:t>Ven las tareas más difíciles de los que son </a:t>
            </a:r>
          </a:p>
          <a:p>
            <a:r>
              <a:rPr lang="es-ES" dirty="0" smtClean="0"/>
              <a:t>Serviles ante la autoridad o líderes de grupo</a:t>
            </a:r>
          </a:p>
          <a:p>
            <a:r>
              <a:rPr lang="es-ES" dirty="0" smtClean="0"/>
              <a:t>Justifica su trabajo con factores externos</a:t>
            </a:r>
          </a:p>
          <a:p>
            <a:r>
              <a:rPr lang="es-ES" dirty="0" smtClean="0"/>
              <a:t>Conformistas </a:t>
            </a:r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2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3600" b="1" dirty="0">
                <a:solidFill>
                  <a:srgbClr val="92D050"/>
                </a:solidFill>
              </a:rPr>
              <a:t>HERMAN@S</a:t>
            </a:r>
            <a:br>
              <a:rPr lang="es-ES" sz="3600" b="1" dirty="0">
                <a:solidFill>
                  <a:srgbClr val="92D050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¿ QUÉ SIENTEN? </a:t>
            </a:r>
          </a:p>
          <a:p>
            <a:pPr marL="0" indent="0">
              <a:buNone/>
            </a:pPr>
            <a:endParaRPr lang="es-ES" b="1" dirty="0" smtClean="0"/>
          </a:p>
          <a:p>
            <a:pPr>
              <a:buFont typeface="Arial" charset="0"/>
              <a:buChar char="•"/>
            </a:pPr>
            <a:r>
              <a:rPr lang="es-ES" dirty="0" smtClean="0"/>
              <a:t>Preocupación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Miedo 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Vergüenza ( por un sentimiento comparativo)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Culpabilidad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Soledad 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55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92D050"/>
                </a:solidFill>
              </a:rPr>
              <a:t>RECURSOS PARA …..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b="1" dirty="0" smtClean="0"/>
              <a:t>PASAR </a:t>
            </a:r>
            <a:r>
              <a:rPr lang="es-ES" b="1" dirty="0"/>
              <a:t>UNA TARDE ESTUDIANDO EN CASA Y NO QUERER SALIR </a:t>
            </a:r>
            <a:r>
              <a:rPr lang="es-ES" b="1" dirty="0" smtClean="0"/>
              <a:t>CORRIENDO</a:t>
            </a:r>
            <a:endParaRPr lang="es-ES" b="1" dirty="0"/>
          </a:p>
          <a:p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yriam\Desktop\es-colorear-dibujos-imagenes-foto-prohibido-correr-p54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12028"/>
          <a:stretch/>
        </p:blipFill>
        <p:spPr bwMode="auto">
          <a:xfrm>
            <a:off x="3131840" y="2996952"/>
            <a:ext cx="2592288" cy="269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46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92D050"/>
                </a:solidFill>
              </a:rPr>
              <a:t>MOTIVAR = CREAR NECESIDAD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Alentar su independencia de pensamiento</a:t>
            </a:r>
          </a:p>
          <a:p>
            <a:pPr marL="514350" indent="-514350">
              <a:buAutoNum type="arabicPeriod"/>
            </a:pPr>
            <a:r>
              <a:rPr lang="es-ES" dirty="0" smtClean="0"/>
              <a:t>Dejarle hacer las cosas por si mismos, aunque dude o cometa errores.</a:t>
            </a:r>
          </a:p>
          <a:p>
            <a:pPr marL="514350" indent="-514350">
              <a:buAutoNum type="arabicPeriod"/>
            </a:pPr>
            <a:r>
              <a:rPr lang="es-ES" dirty="0" smtClean="0"/>
              <a:t>Recompensar los éxitos</a:t>
            </a:r>
          </a:p>
          <a:p>
            <a:pPr marL="514350" indent="-514350">
              <a:buAutoNum type="arabicPeriod"/>
            </a:pPr>
            <a:r>
              <a:rPr lang="es-ES" dirty="0" smtClean="0"/>
              <a:t>No tratar de evitarle cada posible golpe</a:t>
            </a:r>
          </a:p>
          <a:p>
            <a:pPr marL="514350" indent="-514350">
              <a:buAutoNum type="arabicPeriod"/>
            </a:pPr>
            <a:r>
              <a:rPr lang="es-ES" dirty="0" smtClean="0"/>
              <a:t>No ver a los hijos como quienes realizan las ambiciones de los padres, deben ser ellos mismos, quienes opten por ellos.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1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00B050"/>
                </a:solidFill>
              </a:rPr>
              <a:t>Estilos de aprendizajes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 smtClean="0"/>
              <a:t>Ordenado y analítico</a:t>
            </a:r>
          </a:p>
          <a:p>
            <a:pPr>
              <a:buFontTx/>
              <a:buChar char="-"/>
            </a:pPr>
            <a:r>
              <a:rPr lang="es-ES" dirty="0" smtClean="0"/>
              <a:t>Prefieren explicaciones lógicas</a:t>
            </a:r>
          </a:p>
          <a:p>
            <a:pPr>
              <a:buFontTx/>
              <a:buChar char="-"/>
            </a:pPr>
            <a:r>
              <a:rPr lang="es-ES" dirty="0" smtClean="0"/>
              <a:t>Instrucciones específicas ( NO IMAGINATIVO )</a:t>
            </a:r>
          </a:p>
          <a:p>
            <a:pPr>
              <a:buFontTx/>
              <a:buChar char="-"/>
            </a:pPr>
            <a:r>
              <a:rPr lang="es-ES" dirty="0" smtClean="0"/>
              <a:t>Prefieren centrarse en una cosa a la vez.</a:t>
            </a:r>
          </a:p>
          <a:p>
            <a:pPr>
              <a:buFontTx/>
              <a:buChar char="-"/>
            </a:pPr>
            <a:r>
              <a:rPr lang="es-ES" dirty="0" smtClean="0"/>
              <a:t>Dificultad para pedir ayuda</a:t>
            </a:r>
          </a:p>
          <a:p>
            <a:pPr>
              <a:buFontTx/>
              <a:buChar char="-"/>
            </a:pPr>
            <a:r>
              <a:rPr lang="es-ES" dirty="0" smtClean="0"/>
              <a:t>Tienden a esperar instrucciones</a:t>
            </a:r>
          </a:p>
          <a:p>
            <a:pPr>
              <a:buFontTx/>
              <a:buChar char="-"/>
            </a:pPr>
            <a:r>
              <a:rPr lang="es-ES" dirty="0" smtClean="0"/>
              <a:t>Dificultades para interpretar el humor, el lenguaje abstracto y la comunicación sutil no verbal.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Aprender con 22q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665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92D050"/>
                </a:solidFill>
              </a:rPr>
              <a:t>ESTRATEGIAS PARA ENSEÑAR Y APRENDER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873752"/>
          </a:xfrm>
        </p:spPr>
        <p:txBody>
          <a:bodyPr/>
          <a:lstStyle/>
          <a:p>
            <a:r>
              <a:rPr lang="es-ES" dirty="0" smtClean="0"/>
              <a:t>Crear un ambiente de trabajo adecuado y ordenado</a:t>
            </a:r>
          </a:p>
          <a:p>
            <a:r>
              <a:rPr lang="es-ES" dirty="0" smtClean="0"/>
              <a:t>Adelantarle las actividades del día</a:t>
            </a:r>
          </a:p>
          <a:p>
            <a:r>
              <a:rPr lang="es-ES" dirty="0" smtClean="0"/>
              <a:t>Hacer un horario con las actividades del día</a:t>
            </a:r>
          </a:p>
          <a:p>
            <a:r>
              <a:rPr lang="es-ES" dirty="0" smtClean="0"/>
              <a:t>Empezar por las tareas más fáciles ( MOTIVACIÓN )</a:t>
            </a:r>
          </a:p>
          <a:p>
            <a:r>
              <a:rPr lang="es-ES" dirty="0" smtClean="0"/>
              <a:t>Tener en la mesa sólo el material que vamos a utilizar</a:t>
            </a:r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52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92D050"/>
                </a:solidFill>
              </a:rPr>
              <a:t>Materiales divertidos </a:t>
            </a:r>
            <a:br>
              <a:rPr lang="es-ES" sz="3200" b="1" dirty="0">
                <a:solidFill>
                  <a:srgbClr val="92D050"/>
                </a:solidFill>
              </a:rPr>
            </a:br>
            <a:endParaRPr lang="es-ES" sz="3200" b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Las cartulinas son nuestras amigas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/>
              <a:t> </a:t>
            </a:r>
            <a:r>
              <a:rPr lang="es-ES" dirty="0" smtClean="0"/>
              <a:t>imagen de cartulinas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Dividir cálculos en folio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Utilizar folios con colores suaves, verde.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Corregir la postura para evitar el cansancio</a:t>
            </a:r>
          </a:p>
          <a:p>
            <a:pPr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0" indent="0" algn="ctr">
              <a:buNone/>
            </a:pPr>
            <a:r>
              <a:rPr lang="es-ES" b="1" dirty="0" smtClean="0"/>
              <a:t>¡Hazle cosquillas!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7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92D050"/>
                </a:solidFill>
              </a:rPr>
              <a:t>JUEGA CON EL TIEMPO</a:t>
            </a:r>
            <a:br>
              <a:rPr lang="es-ES" sz="3200" b="1" dirty="0">
                <a:solidFill>
                  <a:srgbClr val="92D050"/>
                </a:solidFill>
              </a:rPr>
            </a:br>
            <a:endParaRPr lang="es-ES" sz="3200" b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>
              <a:buFont typeface="Arial" charset="0"/>
              <a:buChar char="•"/>
            </a:pPr>
            <a:r>
              <a:rPr lang="es-ES" b="1" dirty="0" smtClean="0"/>
              <a:t>Cronómetro </a:t>
            </a:r>
          </a:p>
          <a:p>
            <a:pPr>
              <a:buFont typeface="Arial" charset="0"/>
              <a:buChar char="•"/>
            </a:pPr>
            <a:r>
              <a:rPr lang="es-ES" b="1" dirty="0" smtClean="0"/>
              <a:t>Tiempos de descanso</a:t>
            </a:r>
          </a:p>
          <a:p>
            <a:pPr marL="0" indent="0">
              <a:buNone/>
            </a:pPr>
            <a:endParaRPr lang="es-ES" b="1" dirty="0" smtClean="0"/>
          </a:p>
        </p:txBody>
      </p:sp>
      <p:pic>
        <p:nvPicPr>
          <p:cNvPr id="4098" name="Picture 2" descr="C:\Users\myriam\Desktop\descarg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15" y="1484784"/>
            <a:ext cx="4324325" cy="3956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6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609528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367240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675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82"/>
            <a:ext cx="3655218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0324"/>
            <a:ext cx="3543858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4129" y="3128598"/>
            <a:ext cx="3933485" cy="295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23283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608510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57" y="908720"/>
            <a:ext cx="3384376" cy="456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867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27" y="332656"/>
            <a:ext cx="4224470" cy="31683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22" y="3573017"/>
            <a:ext cx="4236978" cy="317773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9552" y="7647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2474"/>
            <a:ext cx="4305616" cy="5740821"/>
          </a:xfrm>
          <a:prstGeom prst="rect">
            <a:avLst/>
          </a:prstGeom>
        </p:spPr>
      </p:pic>
      <p:sp>
        <p:nvSpPr>
          <p:cNvPr id="10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0987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9600" b="1" dirty="0" smtClean="0"/>
              <a:t>NO PUEDES, DEBES </a:t>
            </a:r>
            <a:endParaRPr lang="es-ES" sz="9600" b="1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44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084" y="1167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/>
            </a:r>
            <a:br>
              <a:rPr lang="es-ES" b="1" dirty="0" smtClean="0">
                <a:solidFill>
                  <a:srgbClr val="FFC000"/>
                </a:solidFill>
              </a:rPr>
            </a:br>
            <a:r>
              <a:rPr lang="es-ES" b="1" dirty="0" smtClean="0">
                <a:solidFill>
                  <a:srgbClr val="FFC000"/>
                </a:solidFill>
              </a:rPr>
              <a:t/>
            </a:r>
            <a:br>
              <a:rPr lang="es-ES" b="1" dirty="0" smtClean="0">
                <a:solidFill>
                  <a:srgbClr val="FFC000"/>
                </a:solidFill>
              </a:rPr>
            </a:br>
            <a:r>
              <a:rPr lang="es-ES" sz="4400" dirty="0">
                <a:solidFill>
                  <a:schemeClr val="tx1"/>
                </a:solidFill>
              </a:rPr>
              <a:t>Dificultades en las Funciones ejecutivas</a:t>
            </a:r>
            <a:r>
              <a:rPr lang="es-ES" b="1" dirty="0" smtClean="0">
                <a:solidFill>
                  <a:srgbClr val="FFC000"/>
                </a:solidFill>
              </a:rPr>
              <a:t/>
            </a:r>
            <a:br>
              <a:rPr lang="es-ES" b="1" dirty="0" smtClean="0">
                <a:solidFill>
                  <a:srgbClr val="FFC000"/>
                </a:solidFill>
              </a:rPr>
            </a:br>
            <a:r>
              <a:rPr lang="es-ES" b="1" dirty="0" smtClean="0">
                <a:solidFill>
                  <a:srgbClr val="FFC000"/>
                </a:solidFill>
              </a:rPr>
              <a:t/>
            </a:r>
            <a:br>
              <a:rPr lang="es-ES" b="1" dirty="0" smtClean="0">
                <a:solidFill>
                  <a:srgbClr val="FFC000"/>
                </a:solidFill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dirty="0" smtClean="0"/>
              <a:t>Conjunto de capacidades cognitivas responsables de controlar y regular funciones emocionales y de comportamiento.</a:t>
            </a:r>
          </a:p>
          <a:p>
            <a:pPr>
              <a:buFontTx/>
              <a:buChar char="-"/>
            </a:pPr>
            <a:endParaRPr lang="es-ES" sz="2800" dirty="0" smtClean="0"/>
          </a:p>
        </p:txBody>
      </p:sp>
      <p:sp>
        <p:nvSpPr>
          <p:cNvPr id="4" name="3 Flecha abajo"/>
          <p:cNvSpPr/>
          <p:nvPr/>
        </p:nvSpPr>
        <p:spPr>
          <a:xfrm>
            <a:off x="4238252" y="1340768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82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000" b="1" dirty="0" smtClean="0"/>
          </a:p>
          <a:p>
            <a:pPr marL="0" indent="0" algn="ctr">
              <a:buNone/>
            </a:pPr>
            <a:r>
              <a:rPr lang="es-ES" sz="4000" b="1" dirty="0" smtClean="0"/>
              <a:t>Estas capacidades nos permiten anticipar resultados y adaptarnos al cambio</a:t>
            </a:r>
            <a:endParaRPr lang="es-ES" sz="4000" b="1" dirty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22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Dificultades para resolver problemas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Aplicar información que han adquirido a nuevas situaciones.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Dificultad para pensar de forma abstracta en ideas y conceptos.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Funciones ejecutivas menos desarrolladas en el Síndrome de </a:t>
            </a:r>
            <a:r>
              <a:rPr lang="es-ES" sz="3600" dirty="0" smtClean="0"/>
              <a:t>22q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5109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9036496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Funciones ejecutivas               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</a:t>
            </a:r>
          </a:p>
          <a:p>
            <a:pPr marL="0" indent="0">
              <a:buNone/>
            </a:pPr>
            <a:r>
              <a:rPr lang="es-ES" dirty="0" smtClean="0"/>
              <a:t>                     </a:t>
            </a:r>
          </a:p>
          <a:p>
            <a:pPr marL="0" indent="0">
              <a:buNone/>
            </a:pPr>
            <a:r>
              <a:rPr lang="es-ES" dirty="0" smtClean="0"/>
              <a:t>Lóbulos frontales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                                </a:t>
            </a:r>
          </a:p>
          <a:p>
            <a:pPr marL="0" indent="0">
              <a:buNone/>
            </a:pPr>
            <a:r>
              <a:rPr lang="es-ES" dirty="0" smtClean="0"/>
              <a:t>Área de Broca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Producción lingüística </a:t>
            </a:r>
          </a:p>
          <a:p>
            <a:pPr marL="0" indent="0">
              <a:buNone/>
            </a:pPr>
            <a:r>
              <a:rPr lang="es-ES" dirty="0" smtClean="0"/>
              <a:t>Y oral </a:t>
            </a:r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>
            <a:off x="1355956" y="879633"/>
            <a:ext cx="484632" cy="74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1355956" y="2912158"/>
            <a:ext cx="484632" cy="74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1306519" y="4848445"/>
            <a:ext cx="484632" cy="74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brir llave"/>
          <p:cNvSpPr/>
          <p:nvPr/>
        </p:nvSpPr>
        <p:spPr>
          <a:xfrm>
            <a:off x="2411760" y="887669"/>
            <a:ext cx="2160240" cy="4968552"/>
          </a:xfrm>
          <a:prstGeom prst="leftBrace">
            <a:avLst>
              <a:gd name="adj1" fmla="val 0"/>
              <a:gd name="adj2" fmla="val 469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curvada hacia abajo"/>
          <p:cNvSpPr/>
          <p:nvPr/>
        </p:nvSpPr>
        <p:spPr>
          <a:xfrm>
            <a:off x="4788024" y="2912158"/>
            <a:ext cx="1296144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79490" y="102945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anticipación de metas</a:t>
            </a:r>
          </a:p>
          <a:p>
            <a:r>
              <a:rPr lang="es-ES" dirty="0"/>
              <a:t>- formación de planes y programas</a:t>
            </a:r>
          </a:p>
          <a:p>
            <a:r>
              <a:rPr lang="es-ES" dirty="0"/>
              <a:t>- actividades y operaciones mentales</a:t>
            </a:r>
          </a:p>
          <a:p>
            <a:r>
              <a:rPr lang="es-ES" dirty="0"/>
              <a:t>- autorregulación de las áreas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883631" y="4416037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memoria de trabajo</a:t>
            </a:r>
          </a:p>
          <a:p>
            <a:r>
              <a:rPr lang="es-ES" dirty="0"/>
              <a:t>- planificación</a:t>
            </a:r>
          </a:p>
          <a:p>
            <a:r>
              <a:rPr lang="es-ES" dirty="0"/>
              <a:t>- flexibilidad</a:t>
            </a:r>
          </a:p>
          <a:p>
            <a:r>
              <a:rPr lang="es-ES" dirty="0"/>
              <a:t>- inhibición de conducta</a:t>
            </a:r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347864" y="630932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EDUCAR CON EMOCIÓN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2944</TotalTime>
  <Words>1622</Words>
  <Application>Microsoft Office PowerPoint</Application>
  <PresentationFormat>Presentación en pantalla (4:3)</PresentationFormat>
  <Paragraphs>406</Paragraphs>
  <Slides>57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Mirador</vt:lpstr>
      <vt:lpstr>EDUCAR CON EMOCIÓN</vt:lpstr>
      <vt:lpstr>Objetivos </vt:lpstr>
      <vt:lpstr>Presentación de PowerPoint</vt:lpstr>
      <vt:lpstr>Presentación de PowerPoint</vt:lpstr>
      <vt:lpstr>Presentación de PowerPoint</vt:lpstr>
      <vt:lpstr>  Dificultades en las Funciones ejecutivas   </vt:lpstr>
      <vt:lpstr> </vt:lpstr>
      <vt:lpstr>Presentación de PowerPoint</vt:lpstr>
      <vt:lpstr> </vt:lpstr>
      <vt:lpstr>Los lóbulos prefrontales</vt:lpstr>
      <vt:lpstr>Memoria de trabajo  o memoria operativa  </vt:lpstr>
      <vt:lpstr>SIMÓN DICE ………….</vt:lpstr>
      <vt:lpstr> JUEGO DE PAREJAS </vt:lpstr>
      <vt:lpstr>PLANIFICACIÓN </vt:lpstr>
      <vt:lpstr>ACTIVIDADES  </vt:lpstr>
      <vt:lpstr>FLEXIBILIDAD </vt:lpstr>
      <vt:lpstr>Presentación de PowerPoint</vt:lpstr>
      <vt:lpstr>MONITORIZCACIÓN DE LA CONDUCTA  </vt:lpstr>
      <vt:lpstr>INHIBICIÓN DE LA CONDUCTA</vt:lpstr>
      <vt:lpstr>Presentación de PowerPoint</vt:lpstr>
      <vt:lpstr>Presentación de PowerPoint</vt:lpstr>
      <vt:lpstr>Comportamiento </vt:lpstr>
      <vt:lpstr>HABILIDADES COGNITIVAS </vt:lpstr>
      <vt:lpstr>MATEMÁTICAS </vt:lpstr>
      <vt:lpstr>MEMORIA </vt:lpstr>
      <vt:lpstr>CAPACIDAD MOTORA </vt:lpstr>
      <vt:lpstr>LENGUAJE</vt:lpstr>
      <vt:lpstr>Lectura, escritura y deletreo </vt:lpstr>
      <vt:lpstr>Les parece muy difícil………..</vt:lpstr>
      <vt:lpstr>INTELIGENCIA</vt:lpstr>
      <vt:lpstr>PATRÓN DEL COFICIENTE INTELECTUAL</vt:lpstr>
      <vt:lpstr>¡¡¡ ALARMAS !!!</vt:lpstr>
      <vt:lpstr>¿ Cuántas veces sentís que el sistema educativo no favorece a vuestros hijos?</vt:lpstr>
      <vt:lpstr>EDUCACIÓN JERARQUIZADA </vt:lpstr>
      <vt:lpstr>No hay razón sin emoción </vt:lpstr>
      <vt:lpstr>EXPERIENCIA </vt:lpstr>
      <vt:lpstr>Presentación de PowerPoint</vt:lpstr>
      <vt:lpstr> </vt:lpstr>
      <vt:lpstr>“La inteligencia es fruto del aprendizaje y no al contrario”</vt:lpstr>
      <vt:lpstr>¿ CÓMO FUNCIONA EL CEREBRO DE LOS NIÑOS ?</vt:lpstr>
      <vt:lpstr>Presentación de PowerPoint</vt:lpstr>
      <vt:lpstr>ENCHUFAR  INTEGRAR </vt:lpstr>
      <vt:lpstr>Presentación de PowerPoint</vt:lpstr>
      <vt:lpstr> ¿Cómo lo hacemos? </vt:lpstr>
      <vt:lpstr>¿Evitar el fracaso o lograr el éxito?</vt:lpstr>
      <vt:lpstr> Niños motivados por el miedo al fracaso </vt:lpstr>
      <vt:lpstr>  HERMAN@S  </vt:lpstr>
      <vt:lpstr>RECURSOS PARA …..</vt:lpstr>
      <vt:lpstr>MOTIVAR = CREAR NECESIDAD </vt:lpstr>
      <vt:lpstr>ESTRATEGIAS PARA ENSEÑAR Y APRENDER</vt:lpstr>
      <vt:lpstr>Materiales divertidos  </vt:lpstr>
      <vt:lpstr>JUEGA CON EL TIEMPO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 CON EMOCIÓN</dc:title>
  <dc:creator>myriam martinez duarte</dc:creator>
  <cp:lastModifiedBy>Nicolas Berutti</cp:lastModifiedBy>
  <cp:revision>129</cp:revision>
  <dcterms:created xsi:type="dcterms:W3CDTF">2016-03-07T15:39:44Z</dcterms:created>
  <dcterms:modified xsi:type="dcterms:W3CDTF">2016-03-28T09:48:05Z</dcterms:modified>
</cp:coreProperties>
</file>